
<file path=[Content_Types].xml><?xml version="1.0" encoding="utf-8"?>
<Types xmlns="http://schemas.openxmlformats.org/package/2006/content-types">
  <Default Extension="xml" ContentType="application/xml"/>
  <Default Extension="im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sldIdLst>
    <p:sldId id="257" r:id="rId2"/>
    <p:sldId id="271" r:id="rId3"/>
    <p:sldId id="258" r:id="rId4"/>
    <p:sldId id="272" r:id="rId5"/>
    <p:sldId id="268" r:id="rId6"/>
    <p:sldId id="261" r:id="rId7"/>
    <p:sldId id="259" r:id="rId8"/>
    <p:sldId id="260" r:id="rId9"/>
    <p:sldId id="262" r:id="rId10"/>
    <p:sldId id="273" r:id="rId11"/>
    <p:sldId id="263" r:id="rId12"/>
    <p:sldId id="264" r:id="rId13"/>
    <p:sldId id="265" r:id="rId14"/>
    <p:sldId id="274" r:id="rId15"/>
    <p:sldId id="266" r:id="rId16"/>
    <p:sldId id="267" r:id="rId17"/>
    <p:sldId id="269" r:id="rId18"/>
    <p:sldId id="270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5946" autoAdjust="0"/>
  </p:normalViewPr>
  <p:slideViewPr>
    <p:cSldViewPr>
      <p:cViewPr varScale="1">
        <p:scale>
          <a:sx n="110" d="100"/>
          <a:sy n="110" d="100"/>
        </p:scale>
        <p:origin x="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3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2, Lesson 1: "How to Design Universe Programs".</a:t>
            </a:r>
          </a:p>
          <a:p>
            <a:endParaRPr lang="en-US" dirty="0" smtClean="0"/>
          </a:p>
          <a:p>
            <a:r>
              <a:rPr lang="en-US" dirty="0" smtClean="0"/>
              <a:t>In this lesson, you will learn the</a:t>
            </a:r>
            <a:r>
              <a:rPr lang="en-US" baseline="0" dirty="0" smtClean="0"/>
              <a:t> steps in designing universe programs.  You will learn how to decide what data goes into the state of a world, and what does not.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also introduce the concept of a "wish list" to help you organize your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2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5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31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729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6DF32-C57F-4EA4-9518-EB5F320F182D}" type="datetimeFigureOut">
              <a:rPr lang="en-US" smtClean="0"/>
              <a:pPr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9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Resize video to this</a:t>
            </a:r>
            <a:r>
              <a:rPr lang="en-US" baseline="0" dirty="0" smtClean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2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8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5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2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7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5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60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img"/><Relationship Id="rId5" Type="http://schemas.openxmlformats.org/officeDocument/2006/relationships/hyperlink" Target="http://creativecommons.org/licenses/by-nc/4.0/" TargetMode="External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vODwv7ivr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Draggable</a:t>
            </a:r>
            <a:r>
              <a:rPr lang="en-US" dirty="0" smtClean="0"/>
              <a:t> Cats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smtClean="0"/>
              <a:t>Lesson 3.4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7" name="Picture 6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the template!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world has some cats in it, then your world function will just call a cat function on each cat.</a:t>
            </a:r>
          </a:p>
          <a:p>
            <a:r>
              <a:rPr lang="en-US" dirty="0" smtClean="0"/>
              <a:t>The structure of your program will follow the structure of your data definitions.</a:t>
            </a:r>
          </a:p>
          <a:p>
            <a:r>
              <a:rPr lang="en-US" dirty="0" smtClean="0"/>
              <a:t>Let's watch this at work: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77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world-after-tick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world-after-tick : World -&gt; 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the world that should follow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the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given world after a tick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STRATEGY: Use template for World on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(world-after-tick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(if (world-paused? w)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w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(make-world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(world-cat1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cat-after-tick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(world-cat2 w))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false)))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3200400"/>
            <a:ext cx="26670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(world-cat1 w) </a:t>
            </a:r>
            <a:r>
              <a:rPr lang="en-US" dirty="0" smtClean="0">
                <a:solidFill>
                  <a:schemeClr val="tx1"/>
                </a:solidFill>
              </a:rPr>
              <a:t>is a cat, so we just call a cat function on it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114800" y="4114800"/>
            <a:ext cx="19050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9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cat-after-tick : Cat -&gt; Cat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RETURNS: the 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state of the given cat after a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tick in an</a:t>
            </a: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err="1" smtClean="0">
                <a:latin typeface="Consolas" pitchFamily="49" charset="0"/>
                <a:cs typeface="Consolas" pitchFamily="49" charset="0"/>
              </a:rPr>
              <a:t>unpaused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 world.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EXAMPLES: 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selected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selected-cat-at-20) = selected-cat-at-20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cat paused:</a:t>
            </a:r>
          </a:p>
          <a:p>
            <a:pPr marL="0" indent="0"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;; (cat-after-tick unselected-cat-at-20) = </a:t>
            </a: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unselected-cat-at-28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STRATEGY: Use template for Cat on c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;; function definition on next slide</a:t>
            </a:r>
          </a:p>
          <a:p>
            <a:pPr marL="0" indent="0"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cat-after-tick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(cat-after-tick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(if (cat-selected?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(make-cat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(+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CATSPEED)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(cat-selected? c))))</a:t>
            </a:r>
          </a:p>
        </p:txBody>
      </p:sp>
    </p:spTree>
    <p:extLst>
      <p:ext uri="{BB962C8B-B14F-4D97-AF65-F5344CB8AC3E}">
        <p14:creationId xmlns:p14="http://schemas.microsoft.com/office/powerpoint/2010/main" val="2705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world-to-scene follows the same pattern:  the world consists of two cats, so we call two cat functions.</a:t>
            </a:r>
          </a:p>
          <a:p>
            <a:r>
              <a:rPr lang="en-US" dirty="0" smtClean="0"/>
              <a:t>Both cats have to appear in the same scene, so we will have to be a little clever about our cat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9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world-to-scene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world-to-scene : World -&gt; 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RETURNS: 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Scene that portrays the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given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world.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STRATEGY: Use template for World on w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(world-to-scene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(world-cat1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(place-cat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(world-cat2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EMPTY-CANVAS)))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4529" y="3833870"/>
            <a:ext cx="2291509" cy="13440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pieces are cats, so create a </a:t>
            </a:r>
            <a:r>
              <a:rPr lang="en-US" dirty="0" err="1" smtClean="0">
                <a:solidFill>
                  <a:schemeClr val="tx1"/>
                </a:solidFill>
              </a:rPr>
              <a:t>wishlist</a:t>
            </a:r>
            <a:r>
              <a:rPr lang="en-US" dirty="0" smtClean="0">
                <a:solidFill>
                  <a:schemeClr val="tx1"/>
                </a:solidFill>
              </a:rPr>
              <a:t> function to place a cat on a scene </a:t>
            </a:r>
          </a:p>
        </p:txBody>
      </p:sp>
      <p:sp>
        <p:nvSpPr>
          <p:cNvPr id="6" name="Freeform 5"/>
          <p:cNvSpPr/>
          <p:nvPr/>
        </p:nvSpPr>
        <p:spPr>
          <a:xfrm>
            <a:off x="2732183" y="4063023"/>
            <a:ext cx="3492347" cy="453893"/>
          </a:xfrm>
          <a:custGeom>
            <a:avLst/>
            <a:gdLst>
              <a:gd name="connsiteX0" fmla="*/ 3492347 w 3492347"/>
              <a:gd name="connsiteY0" fmla="*/ 453893 h 453893"/>
              <a:gd name="connsiteX1" fmla="*/ 2115239 w 3492347"/>
              <a:gd name="connsiteY1" fmla="*/ 68302 h 453893"/>
              <a:gd name="connsiteX2" fmla="*/ 0 w 3492347"/>
              <a:gd name="connsiteY2" fmla="*/ 2201 h 45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92347" h="453893">
                <a:moveTo>
                  <a:pt x="3492347" y="453893"/>
                </a:moveTo>
                <a:cubicBezTo>
                  <a:pt x="3094822" y="298738"/>
                  <a:pt x="2697297" y="143584"/>
                  <a:pt x="2115239" y="68302"/>
                </a:cubicBezTo>
                <a:cubicBezTo>
                  <a:pt x="1533181" y="-6980"/>
                  <a:pt x="766590" y="-2390"/>
                  <a:pt x="0" y="220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place-cat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place-cat : Cat Scene -&gt; Scene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returns a scene like the given one, but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given cat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painted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on it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 : Use template for Cat on c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(place-cat c 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(place-image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CAT-IMAGE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(cat-x-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 (cat-y-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s))</a:t>
            </a:r>
          </a:p>
        </p:txBody>
      </p:sp>
    </p:spTree>
    <p:extLst>
      <p:ext uri="{BB962C8B-B14F-4D97-AF65-F5344CB8AC3E}">
        <p14:creationId xmlns:p14="http://schemas.microsoft.com/office/powerpoint/2010/main" val="195832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</a:t>
            </a:r>
            <a:r>
              <a:rPr lang="en-US" dirty="0" smtClean="0"/>
              <a:t>you had the opportunity to</a:t>
            </a:r>
          </a:p>
          <a:p>
            <a:pPr lvl="1" fontAlgn="base"/>
            <a:r>
              <a:rPr lang="en-US" dirty="0" smtClean="0"/>
              <a:t>Build a more complex world</a:t>
            </a:r>
            <a:endParaRPr lang="en-US" dirty="0"/>
          </a:p>
          <a:p>
            <a:pPr lvl="1" fontAlgn="base"/>
            <a:r>
              <a:rPr lang="en-US" dirty="0" smtClean="0"/>
              <a:t>Write </a:t>
            </a:r>
            <a:r>
              <a:rPr lang="en-US" dirty="0"/>
              <a:t>more complex data definitions, representing information in appropriate places.</a:t>
            </a:r>
          </a:p>
          <a:p>
            <a:pPr lvl="1" fontAlgn="base"/>
            <a:r>
              <a:rPr lang="en-US" dirty="0"/>
              <a:t>Use structural decomposition to guide the development of programs incorporating multiple data definitions</a:t>
            </a:r>
            <a:r>
              <a:rPr lang="en-US" dirty="0" smtClean="0"/>
              <a:t>.</a:t>
            </a:r>
          </a:p>
          <a:p>
            <a:pPr lvl="1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7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two-</a:t>
            </a:r>
            <a:r>
              <a:rPr lang="en-US" dirty="0" err="1" smtClean="0"/>
              <a:t>draggable</a:t>
            </a:r>
            <a:r>
              <a:rPr lang="en-US" dirty="0" smtClean="0"/>
              <a:t>-</a:t>
            </a:r>
            <a:r>
              <a:rPr lang="en-US" dirty="0" err="1" smtClean="0"/>
              <a:t>cats.rkt</a:t>
            </a:r>
            <a:r>
              <a:rPr lang="en-US" dirty="0" smtClean="0"/>
              <a:t> and study the code (including the tests!)</a:t>
            </a:r>
          </a:p>
          <a:p>
            <a:r>
              <a:rPr lang="en-US" dirty="0" smtClean="0"/>
              <a:t>If you have questions about this lesson, ask them on the </a:t>
            </a:r>
            <a:r>
              <a:rPr lang="en-US" smtClean="0"/>
              <a:t>Discussion Board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682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and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 this lesson, you will learn how to build more complicated worlds with more than one object.</a:t>
            </a:r>
          </a:p>
          <a:p>
            <a:pPr fontAlgn="base"/>
            <a:r>
              <a:rPr lang="en-US" dirty="0"/>
              <a:t>By the end of this lesson you should be able to</a:t>
            </a:r>
          </a:p>
          <a:p>
            <a:pPr lvl="1" fontAlgn="base"/>
            <a:r>
              <a:rPr lang="en-US" dirty="0"/>
              <a:t>Write more complex data definitions, representing information in appropriate places.</a:t>
            </a:r>
          </a:p>
          <a:p>
            <a:pPr lvl="1" fontAlgn="base"/>
            <a:r>
              <a:rPr lang="en-US" dirty="0"/>
              <a:t>Use </a:t>
            </a:r>
            <a:r>
              <a:rPr lang="en-US" dirty="0" smtClean="0"/>
              <a:t>templates to </a:t>
            </a:r>
            <a:r>
              <a:rPr lang="en-US" dirty="0"/>
              <a:t>guide the development of programs incorporating multiple data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37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Like </a:t>
            </a:r>
            <a:r>
              <a:rPr lang="en-US" dirty="0" err="1" smtClean="0"/>
              <a:t>draggable</a:t>
            </a:r>
            <a:r>
              <a:rPr lang="en-US" dirty="0" smtClean="0"/>
              <a:t>-cat, except:</a:t>
            </a:r>
          </a:p>
          <a:p>
            <a:r>
              <a:rPr lang="en-US" dirty="0" smtClean="0"/>
              <a:t>We have 2 cats in the scene</a:t>
            </a:r>
          </a:p>
          <a:p>
            <a:r>
              <a:rPr lang="en-US" dirty="0" smtClean="0"/>
              <a:t>Each cat can be individually selected, as in </a:t>
            </a:r>
            <a:r>
              <a:rPr lang="en-US" dirty="0" err="1" smtClean="0"/>
              <a:t>draggable</a:t>
            </a:r>
            <a:r>
              <a:rPr lang="en-US" dirty="0" smtClean="0"/>
              <a:t>-cat</a:t>
            </a:r>
          </a:p>
          <a:p>
            <a:r>
              <a:rPr lang="en-US" dirty="0" smtClean="0"/>
              <a:t>Space pauses or </a:t>
            </a:r>
            <a:r>
              <a:rPr lang="en-US" dirty="0" err="1" smtClean="0"/>
              <a:t>unpauses</a:t>
            </a:r>
            <a:r>
              <a:rPr lang="en-US" dirty="0" smtClean="0"/>
              <a:t> the entire animation</a:t>
            </a:r>
          </a:p>
          <a:p>
            <a:r>
              <a:rPr lang="en-US" dirty="0" smtClean="0"/>
              <a:t>See demo (link on 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52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</a:t>
            </a:r>
            <a:r>
              <a:rPr lang="en-US" dirty="0" err="1" smtClean="0"/>
              <a:t>draggable</a:t>
            </a:r>
            <a:r>
              <a:rPr lang="en-US" dirty="0" smtClean="0"/>
              <a:t>-cats: demo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95948" y="6303439"/>
            <a:ext cx="709085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Note: I've added a bunch of tests since this video was made.  Study them!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3124200"/>
            <a:ext cx="8763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err="1">
                <a:hlinkClick r:id="rId2"/>
              </a:rPr>
              <a:t>www.youtube.com</a:t>
            </a:r>
            <a:r>
              <a:rPr lang="en-US" sz="3200" dirty="0">
                <a:hlinkClick r:id="rId2"/>
              </a:rPr>
              <a:t>/</a:t>
            </a:r>
            <a:r>
              <a:rPr lang="en-US" sz="3200" dirty="0" err="1">
                <a:hlinkClick r:id="rId2"/>
              </a:rPr>
              <a:t>watch?v</a:t>
            </a:r>
            <a:r>
              <a:rPr lang="en-US" sz="3200" dirty="0">
                <a:hlinkClick r:id="rId2"/>
              </a:rPr>
              <a:t>=XvODwv7ivrA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81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has two cats and a paused?</a:t>
            </a:r>
          </a:p>
          <a:p>
            <a:pPr lvl="1"/>
            <a:r>
              <a:rPr lang="en-US" dirty="0" smtClean="0"/>
              <a:t>it is the whole world that is paused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world (cat1 cat2 paused?))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World is a (make-world Cat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Boolean)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cat1 and cat2 are the two cats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paused? describes whether or not the world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;; is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paused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World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(define (world-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  (... (world-cat1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world-cat2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world-paused?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cat has x-</a:t>
            </a:r>
            <a:r>
              <a:rPr lang="en-US" dirty="0" err="1" smtClean="0"/>
              <a:t>pos</a:t>
            </a:r>
            <a:r>
              <a:rPr lang="en-US" dirty="0" smtClean="0"/>
              <a:t>, y-</a:t>
            </a:r>
            <a:r>
              <a:rPr lang="en-US" dirty="0" err="1" smtClean="0"/>
              <a:t>pos</a:t>
            </a:r>
            <a:r>
              <a:rPr lang="en-US" dirty="0" smtClean="0"/>
              <a:t>, and selected?</a:t>
            </a:r>
          </a:p>
          <a:p>
            <a:r>
              <a:rPr lang="en-US" dirty="0" smtClean="0"/>
              <a:t>What about paused?</a:t>
            </a:r>
          </a:p>
          <a:p>
            <a:pPr lvl="1"/>
            <a:r>
              <a:rPr lang="en-US" dirty="0" smtClean="0"/>
              <a:t>cats aren't individually paused</a:t>
            </a:r>
          </a:p>
          <a:p>
            <a:pPr lvl="1"/>
            <a:r>
              <a:rPr lang="en-US" dirty="0" smtClean="0"/>
              <a:t>it's the whole thing that is paused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Definitions: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cat (x-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selected?))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Cat is a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make-cat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Integer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Integer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Boolean)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give the position of the cat. 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selected? describes whether or not the cat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is</a:t>
            </a: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selected.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template: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Cat -&gt; ??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;(define (cat-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c)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 (... (cat-x-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smtClean="0">
                <a:latin typeface="Consolas" pitchFamily="49" charset="0"/>
                <a:cs typeface="Consolas" pitchFamily="49" charset="0"/>
              </a:rPr>
              <a:t>;     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cat-y-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w) 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;      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cat-selected? w)))</a:t>
            </a:r>
          </a:p>
          <a:p>
            <a:pPr marL="0" indent="0"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value of the information should be represented by some value of the data</a:t>
            </a:r>
          </a:p>
          <a:p>
            <a:pPr lvl="1"/>
            <a:r>
              <a:rPr lang="en-US" dirty="0" smtClean="0"/>
              <a:t>otherwise, we lose immediately!</a:t>
            </a:r>
          </a:p>
          <a:p>
            <a:r>
              <a:rPr lang="en-US" dirty="0" smtClean="0"/>
              <a:t>Every value of the data should represent some value of the information</a:t>
            </a:r>
          </a:p>
          <a:p>
            <a:pPr lvl="1"/>
            <a:r>
              <a:rPr lang="en-US" dirty="0" smtClean="0"/>
              <a:t>no meaningless or nonsensical combinations</a:t>
            </a:r>
          </a:p>
          <a:p>
            <a:pPr lvl="1"/>
            <a:r>
              <a:rPr lang="en-US" dirty="0" smtClean="0"/>
              <a:t>if each cat had a paused? field, then what does it mean for one cat to be paused and the other not?</a:t>
            </a:r>
          </a:p>
          <a:p>
            <a:pPr lvl="1"/>
            <a:r>
              <a:rPr lang="en-US" dirty="0" smtClean="0"/>
              <a:t>Is it possible for one cat to be paused and the other not?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23a9fb2c8bae860a96a2a578d6842fe923c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</TotalTime>
  <Words>1006</Words>
  <Application>Microsoft Macintosh PowerPoint</Application>
  <PresentationFormat>On-screen Show (4:3)</PresentationFormat>
  <Paragraphs>143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Calibri</vt:lpstr>
      <vt:lpstr>CMMI10</vt:lpstr>
      <vt:lpstr>CMR10</vt:lpstr>
      <vt:lpstr>CMSY10ORIG</vt:lpstr>
      <vt:lpstr>Consolas</vt:lpstr>
      <vt:lpstr>Helvetica Neue</vt:lpstr>
      <vt:lpstr>Arial</vt:lpstr>
      <vt:lpstr>1_Office Theme</vt:lpstr>
      <vt:lpstr>Two Draggable Cats</vt:lpstr>
      <vt:lpstr>Introduction and Learning Objectives</vt:lpstr>
      <vt:lpstr>Requirements</vt:lpstr>
      <vt:lpstr>two-draggable-cats: demo</vt:lpstr>
      <vt:lpstr>Information Analysis</vt:lpstr>
      <vt:lpstr>Data Definitions: World</vt:lpstr>
      <vt:lpstr>Information Analysis</vt:lpstr>
      <vt:lpstr>Data Definitions: Cat</vt:lpstr>
      <vt:lpstr>Data Design Principles</vt:lpstr>
      <vt:lpstr>Follow the template!</vt:lpstr>
      <vt:lpstr>world-after-tick</vt:lpstr>
      <vt:lpstr>cat-after-tick</vt:lpstr>
      <vt:lpstr>cat-after-tick definition</vt:lpstr>
      <vt:lpstr>world-to-scene</vt:lpstr>
      <vt:lpstr>world-to-scene</vt:lpstr>
      <vt:lpstr>place-cat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Gold, Kevin</cp:lastModifiedBy>
  <cp:revision>55</cp:revision>
  <dcterms:created xsi:type="dcterms:W3CDTF">2010-06-24T16:22:15Z</dcterms:created>
  <dcterms:modified xsi:type="dcterms:W3CDTF">2016-01-27T22:19:51Z</dcterms:modified>
</cp:coreProperties>
</file>